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56" r:id="rId5"/>
    <p:sldId id="257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A9C518B-ABD9-42F6-4FFC-0566EC071A8C}" name="Barbara Cosimo (Costa)" initials="BC" userId="S::barbara.cosimo@costa.it::48e9fdc3-b9a0-49a3-9dc5-65897d46988c" providerId="AD"/>
  <p188:author id="{D5EC9CF9-9591-BCCC-38E8-7555219047A2}" name="Francesco Gentile (Costa)" initials="FG" userId="S::francesco.gentile@costa.it::4752620a-dd4d-4ba5-bfc3-71fa7e12d6f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A57"/>
    <a:srgbClr val="AC5CA8"/>
    <a:srgbClr val="8A4787"/>
    <a:srgbClr val="793072"/>
    <a:srgbClr val="6A2964"/>
    <a:srgbClr val="511D4B"/>
    <a:srgbClr val="E26768"/>
    <a:srgbClr val="6DAAC9"/>
    <a:srgbClr val="9ABF62"/>
    <a:srgbClr val="7C3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83" autoAdjust="0"/>
  </p:normalViewPr>
  <p:slideViewPr>
    <p:cSldViewPr snapToGrid="0">
      <p:cViewPr varScale="1">
        <p:scale>
          <a:sx n="75" d="100"/>
          <a:sy n="75" d="100"/>
        </p:scale>
        <p:origin x="31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28C15-FB35-41C1-BB42-1389545DA81F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2B328-E147-4065-9D78-F5A66DB25C6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9064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72B328-E147-4065-9D78-F5A66DB25C6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185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33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9419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7400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82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7733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5176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5029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0287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49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9779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321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CF77A2-5099-4C2E-B3AA-2049AA21DFE0}" type="datetimeFigureOut">
              <a:rPr lang="it-IT" smtClean="0"/>
              <a:t>14/07/2025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10BEDF-8875-4871-B5FC-C44DADC0AA3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827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>
            <a:extLst>
              <a:ext uri="{FF2B5EF4-FFF2-40B4-BE49-F238E27FC236}">
                <a16:creationId xmlns:a16="http://schemas.microsoft.com/office/drawing/2014/main" id="{D4DD0A9C-7DC8-E65E-4439-13E7354776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2194" y="6252742"/>
            <a:ext cx="2160000" cy="152702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23EB1A74-6DCA-0FD8-B478-D2CA0AA32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5258" y="6252743"/>
            <a:ext cx="2159998" cy="152702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D668F33-B794-BC7B-85E3-D2CBF6B4DF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8" b="5248"/>
          <a:stretch/>
        </p:blipFill>
        <p:spPr>
          <a:xfrm>
            <a:off x="142457" y="6252743"/>
            <a:ext cx="2160000" cy="136725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67A8565-7633-7C2E-EC41-24AB46C0C6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" t="26856" r="54" b="34064"/>
          <a:stretch/>
        </p:blipFill>
        <p:spPr>
          <a:xfrm>
            <a:off x="0" y="0"/>
            <a:ext cx="6858000" cy="189543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7696717-1404-5B03-A1A6-2B89048285D0}"/>
              </a:ext>
            </a:extLst>
          </p:cNvPr>
          <p:cNvSpPr txBox="1"/>
          <p:nvPr/>
        </p:nvSpPr>
        <p:spPr>
          <a:xfrm>
            <a:off x="131299" y="206186"/>
            <a:ext cx="6580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VUELTA AL MUNDO </a:t>
            </a:r>
            <a:r>
              <a:rPr lang="es-ES" sz="2800" b="1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COSTA SERENA</a:t>
            </a:r>
            <a:r>
              <a:rPr lang="es-ES" sz="2800" b="1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.</a:t>
            </a: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E72AA6B5-5DEB-F074-5B77-13B6401C47A0}"/>
              </a:ext>
            </a:extLst>
          </p:cNvPr>
          <p:cNvCxnSpPr>
            <a:cxnSpLocks/>
          </p:cNvCxnSpPr>
          <p:nvPr/>
        </p:nvCxnSpPr>
        <p:spPr>
          <a:xfrm>
            <a:off x="142457" y="724533"/>
            <a:ext cx="6091656" cy="0"/>
          </a:xfrm>
          <a:prstGeom prst="line">
            <a:avLst/>
          </a:prstGeom>
          <a:ln w="38100">
            <a:solidFill>
              <a:srgbClr val="F9B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940AEF6-F3D5-9DA5-68CA-477F238C88B8}"/>
              </a:ext>
            </a:extLst>
          </p:cNvPr>
          <p:cNvSpPr txBox="1"/>
          <p:nvPr/>
        </p:nvSpPr>
        <p:spPr>
          <a:xfrm>
            <a:off x="1033942" y="3302171"/>
            <a:ext cx="13817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b="1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Japón, Taiwán, Hong Kong, Filipinas, Australia</a:t>
            </a:r>
            <a:endParaRPr lang="it-IT" sz="600">
              <a:solidFill>
                <a:srgbClr val="FFFFF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3918132F-ECDA-C6CB-C937-117E9FE87A63}"/>
              </a:ext>
            </a:extLst>
          </p:cNvPr>
          <p:cNvSpPr/>
          <p:nvPr/>
        </p:nvSpPr>
        <p:spPr>
          <a:xfrm>
            <a:off x="131298" y="2662601"/>
            <a:ext cx="6549282" cy="512999"/>
          </a:xfrm>
          <a:prstGeom prst="roundRect">
            <a:avLst/>
          </a:prstGeom>
          <a:solidFill>
            <a:srgbClr val="588D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VUELTA AL MUNDO A PARTIR DE € </a:t>
            </a:r>
            <a:r>
              <a:rPr lang="en-US" sz="105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7.879</a:t>
            </a:r>
            <a:br>
              <a:rPr lang="es-ES" sz="1050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</a:br>
            <a:r>
              <a:rPr lang="es-ES" sz="1050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Tokio – Buenos Aires</a:t>
            </a:r>
            <a:br>
              <a:rPr lang="es-ES" sz="1050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</a:br>
            <a:r>
              <a:rPr lang="es-ES" sz="900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del 18/10/2026 al 22/12/2026</a:t>
            </a:r>
            <a:endParaRPr lang="it-IT" sz="105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82A008AA-6FCA-F936-EF33-92831B4C0CA6}"/>
              </a:ext>
            </a:extLst>
          </p:cNvPr>
          <p:cNvSpPr/>
          <p:nvPr/>
        </p:nvSpPr>
        <p:spPr>
          <a:xfrm>
            <a:off x="131298" y="5683987"/>
            <a:ext cx="2160000" cy="529396"/>
          </a:xfrm>
          <a:prstGeom prst="roundRect">
            <a:avLst/>
          </a:prstGeom>
          <a:solidFill>
            <a:srgbClr val="E2676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SEGMENTO 1</a:t>
            </a:r>
          </a:p>
          <a:p>
            <a:pPr algn="ctr"/>
            <a:r>
              <a:rPr lang="es-ES" sz="9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26 DÍAS A PARTIR DE € 3.319</a:t>
            </a:r>
          </a:p>
          <a:p>
            <a:pPr algn="ctr"/>
            <a:r>
              <a:rPr lang="es-ES" sz="700" dirty="0">
                <a:solidFill>
                  <a:srgbClr val="FFFFFF"/>
                </a:solidFill>
                <a:effectLst/>
                <a:latin typeface="Poppins"/>
                <a:cs typeface="Poppins"/>
                <a:sym typeface="Poppins"/>
              </a:rPr>
              <a:t>Tokio – Sídney</a:t>
            </a:r>
            <a:endParaRPr lang="it-IT" sz="800" i="0" u="none" strike="noStrik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ttangolo con angoli arrotondati 22">
            <a:extLst>
              <a:ext uri="{FF2B5EF4-FFF2-40B4-BE49-F238E27FC236}">
                <a16:creationId xmlns:a16="http://schemas.microsoft.com/office/drawing/2014/main" id="{F6EBB1C9-FA0E-F503-5D72-0EE13BCAA2A2}"/>
              </a:ext>
            </a:extLst>
          </p:cNvPr>
          <p:cNvSpPr/>
          <p:nvPr/>
        </p:nvSpPr>
        <p:spPr>
          <a:xfrm>
            <a:off x="2346166" y="5683987"/>
            <a:ext cx="2160000" cy="529397"/>
          </a:xfrm>
          <a:prstGeom prst="roundRect">
            <a:avLst/>
          </a:prstGeom>
          <a:solidFill>
            <a:srgbClr val="9ABF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SEGMENTO 2</a:t>
            </a:r>
          </a:p>
          <a:p>
            <a:pPr algn="ctr"/>
            <a:r>
              <a:rPr lang="es-ES" sz="9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27 DÍAS A PARTIR DE € 3.119</a:t>
            </a:r>
            <a:br>
              <a:rPr lang="es-ES" sz="9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</a:br>
            <a:r>
              <a:rPr lang="es-ES" sz="7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Sídney – San Antonio (Santiago)</a:t>
            </a:r>
            <a:endParaRPr lang="it-IT" sz="1000" b="1" i="0" u="none" strike="noStrik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FB0ED022-C07E-852A-C52B-77EF713C40E6}"/>
              </a:ext>
            </a:extLst>
          </p:cNvPr>
          <p:cNvSpPr/>
          <p:nvPr/>
        </p:nvSpPr>
        <p:spPr>
          <a:xfrm>
            <a:off x="4559006" y="5683987"/>
            <a:ext cx="2153708" cy="529397"/>
          </a:xfrm>
          <a:prstGeom prst="roundRect">
            <a:avLst/>
          </a:prstGeom>
          <a:solidFill>
            <a:srgbClr val="6DAAC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SEGMENTO 3</a:t>
            </a:r>
          </a:p>
          <a:p>
            <a:pPr algn="ctr"/>
            <a:r>
              <a:rPr lang="es-ES" sz="9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15 DÍAS A PARTIR DE € 1.889</a:t>
            </a:r>
          </a:p>
          <a:p>
            <a:pPr algn="ctr"/>
            <a:r>
              <a:rPr lang="es-ES" sz="700" dirty="0">
                <a:solidFill>
                  <a:srgbClr val="FFFFFF"/>
                </a:solidFill>
                <a:effectLst/>
                <a:latin typeface="Poppins"/>
                <a:cs typeface="Poppins"/>
                <a:sym typeface="Poppins"/>
              </a:rPr>
              <a:t>San Antonio (</a:t>
            </a:r>
            <a:r>
              <a:rPr lang="es-ES" sz="7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Santiago) – Buenos Aires</a:t>
            </a:r>
            <a:endParaRPr lang="it-IT" sz="800" i="0" u="none" strike="noStrik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6E1B061-725B-D5EE-F5EF-31CEFCDD27D6}"/>
              </a:ext>
            </a:extLst>
          </p:cNvPr>
          <p:cNvSpPr txBox="1"/>
          <p:nvPr/>
        </p:nvSpPr>
        <p:spPr>
          <a:xfrm>
            <a:off x="142457" y="7506502"/>
            <a:ext cx="2160001" cy="307777"/>
          </a:xfrm>
          <a:prstGeom prst="rect">
            <a:avLst/>
          </a:prstGeom>
          <a:solidFill>
            <a:srgbClr val="E26768"/>
          </a:solidFill>
        </p:spPr>
        <p:txBody>
          <a:bodyPr wrap="square" rtlCol="0">
            <a:spAutoFit/>
          </a:bodyPr>
          <a:lstStyle/>
          <a:p>
            <a:r>
              <a:rPr lang="es-ES" sz="700" b="1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Japón, Taiwán, Hong Kong, Filipinas, Indonesia, Australia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55A03AB0-86C7-7F7F-4C87-0A937B8F1600}"/>
              </a:ext>
            </a:extLst>
          </p:cNvPr>
          <p:cNvSpPr txBox="1"/>
          <p:nvPr/>
        </p:nvSpPr>
        <p:spPr>
          <a:xfrm>
            <a:off x="2344586" y="7506502"/>
            <a:ext cx="2159999" cy="307777"/>
          </a:xfrm>
          <a:prstGeom prst="rect">
            <a:avLst/>
          </a:prstGeom>
          <a:solidFill>
            <a:srgbClr val="9ABF62"/>
          </a:solidFill>
        </p:spPr>
        <p:txBody>
          <a:bodyPr wrap="square" rtlCol="0">
            <a:spAutoFit/>
          </a:bodyPr>
          <a:lstStyle/>
          <a:p>
            <a:r>
              <a:rPr lang="es-ES" sz="700" b="1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Nueva Caledonia, Vanuatu, Fiyi, Tonga, Islas Cook, Polinesia Francesa, Pitcairn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A984BE6-9287-B2CB-6829-8CCE92090D46}"/>
              </a:ext>
            </a:extLst>
          </p:cNvPr>
          <p:cNvSpPr txBox="1"/>
          <p:nvPr/>
        </p:nvSpPr>
        <p:spPr>
          <a:xfrm>
            <a:off x="4546574" y="7506502"/>
            <a:ext cx="2165619" cy="307777"/>
          </a:xfrm>
          <a:prstGeom prst="rect">
            <a:avLst/>
          </a:prstGeom>
          <a:solidFill>
            <a:srgbClr val="6DAAC9"/>
          </a:solidFill>
        </p:spPr>
        <p:txBody>
          <a:bodyPr wrap="square" rtlCol="0">
            <a:spAutoFit/>
          </a:bodyPr>
          <a:lstStyle/>
          <a:p>
            <a:r>
              <a:rPr lang="es-ES" sz="700" b="1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Chile, Argentina</a:t>
            </a:r>
          </a:p>
          <a:p>
            <a:endParaRPr lang="it-IT" sz="7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34" name="Tabella 33">
            <a:extLst>
              <a:ext uri="{FF2B5EF4-FFF2-40B4-BE49-F238E27FC236}">
                <a16:creationId xmlns:a16="http://schemas.microsoft.com/office/drawing/2014/main" id="{51183893-36AB-DC52-F9A8-A8C2B25C27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604729"/>
              </p:ext>
            </p:extLst>
          </p:nvPr>
        </p:nvGraphicFramePr>
        <p:xfrm>
          <a:off x="131300" y="3247204"/>
          <a:ext cx="660287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0875">
                  <a:extLst>
                    <a:ext uri="{9D8B030D-6E8A-4147-A177-3AD203B41FA5}">
                      <a16:colId xmlns:a16="http://schemas.microsoft.com/office/drawing/2014/main" val="747985420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2808497783"/>
                    </a:ext>
                  </a:extLst>
                </a:gridCol>
                <a:gridCol w="2476499">
                  <a:extLst>
                    <a:ext uri="{9D8B030D-6E8A-4147-A177-3AD203B41FA5}">
                      <a16:colId xmlns:a16="http://schemas.microsoft.com/office/drawing/2014/main" val="20898208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es-ES" sz="1050" dirty="0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DURACIÓN</a:t>
                      </a:r>
                      <a:endParaRPr lang="it-IT" sz="1100" b="1" kern="1200" dirty="0">
                        <a:solidFill>
                          <a:srgbClr val="505A57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endParaRPr>
                    </a:p>
                    <a:p>
                      <a:pPr algn="r"/>
                      <a:r>
                        <a:rPr lang="es-ES" dirty="0">
                          <a:solidFill>
                            <a:srgbClr val="F9B000"/>
                          </a:solidFill>
                          <a:latin typeface="Poppins"/>
                          <a:cs typeface="Poppins"/>
                          <a:sym typeface="Poppins"/>
                        </a:rPr>
                        <a:t>66 </a:t>
                      </a:r>
                      <a:r>
                        <a:rPr lang="es-ES" sz="600" dirty="0">
                          <a:solidFill>
                            <a:srgbClr val="F9B000"/>
                          </a:solidFill>
                          <a:latin typeface="Poppins"/>
                          <a:cs typeface="Poppins"/>
                          <a:sym typeface="Poppins"/>
                        </a:rPr>
                        <a:t>días</a:t>
                      </a:r>
                      <a:endParaRPr lang="it-IT" dirty="0">
                        <a:solidFill>
                          <a:srgbClr val="F9B000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050" dirty="0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CONTINENTES</a:t>
                      </a:r>
                      <a:endParaRPr lang="it-IT" sz="1100" b="1" kern="1200" dirty="0">
                        <a:solidFill>
                          <a:srgbClr val="505A57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endParaRPr>
                    </a:p>
                    <a:p>
                      <a:pPr algn="r"/>
                      <a:r>
                        <a:rPr lang="es-ES" dirty="0">
                          <a:solidFill>
                            <a:srgbClr val="F9B000"/>
                          </a:solidFill>
                          <a:latin typeface="Poppins"/>
                          <a:cs typeface="Poppins"/>
                          <a:sym typeface="Poppins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050" dirty="0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PAÍSES</a:t>
                      </a:r>
                      <a:endParaRPr lang="it-IT" sz="1100" b="1" kern="1200" dirty="0">
                        <a:solidFill>
                          <a:srgbClr val="505A57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endParaRPr>
                    </a:p>
                    <a:p>
                      <a:pPr algn="r"/>
                      <a:r>
                        <a:rPr lang="es-ES" dirty="0">
                          <a:solidFill>
                            <a:srgbClr val="F9B000"/>
                          </a:solidFill>
                          <a:latin typeface="Poppins"/>
                          <a:cs typeface="Poppins"/>
                          <a:sym typeface="Poppin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0107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ES" sz="105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DESTINOS</a:t>
                      </a:r>
                      <a:endParaRPr lang="it-IT" sz="1100" b="1" kern="1200" dirty="0">
                        <a:solidFill>
                          <a:srgbClr val="505A57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endParaRPr>
                    </a:p>
                    <a:p>
                      <a:pPr algn="r"/>
                      <a:r>
                        <a:rPr lang="es-ES" b="1">
                          <a:solidFill>
                            <a:srgbClr val="F9B000"/>
                          </a:solidFill>
                          <a:latin typeface="Poppins"/>
                          <a:cs typeface="Poppins"/>
                          <a:sym typeface="Poppins"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05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ISLAS</a:t>
                      </a:r>
                      <a:endParaRPr lang="it-IT" sz="1100" b="1" kern="1200" dirty="0">
                        <a:solidFill>
                          <a:srgbClr val="505A57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endParaRPr>
                    </a:p>
                    <a:p>
                      <a:pPr algn="r"/>
                      <a:r>
                        <a:rPr lang="es-ES" b="1">
                          <a:solidFill>
                            <a:srgbClr val="F9B000"/>
                          </a:solidFill>
                          <a:latin typeface="Poppins"/>
                          <a:cs typeface="Poppins"/>
                          <a:sym typeface="Poppin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05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Poppins"/>
                          <a:cs typeface="Poppins"/>
                          <a:sym typeface="Poppins"/>
                        </a:rPr>
                        <a:t>NOCHES EN PUERTO</a:t>
                      </a:r>
                      <a:endParaRPr lang="it-IT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endParaRPr>
                    </a:p>
                    <a:p>
                      <a:pPr algn="r"/>
                      <a:r>
                        <a:rPr lang="es-ES" b="1" dirty="0">
                          <a:solidFill>
                            <a:srgbClr val="F9B000"/>
                          </a:solidFill>
                          <a:latin typeface="Poppins"/>
                          <a:cs typeface="Poppins"/>
                          <a:sym typeface="Poppins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1489300"/>
                  </a:ext>
                </a:extLst>
              </a:tr>
            </a:tbl>
          </a:graphicData>
        </a:graphic>
      </p:graphicFrame>
      <p:pic>
        <p:nvPicPr>
          <p:cNvPr id="38" name="Immagine 37" descr="Immagine che contiene Carattere, cerchio, logo, simbolo  Il contenuto generato dall'IA potrebbe non essere corretto.">
            <a:extLst>
              <a:ext uri="{FF2B5EF4-FFF2-40B4-BE49-F238E27FC236}">
                <a16:creationId xmlns:a16="http://schemas.microsoft.com/office/drawing/2014/main" id="{74DA1426-87B9-79EF-1B21-F522BFAA28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19" y="3282342"/>
            <a:ext cx="360000" cy="360000"/>
          </a:xfrm>
          <a:prstGeom prst="rect">
            <a:avLst/>
          </a:prstGeom>
        </p:spPr>
      </p:pic>
      <p:pic>
        <p:nvPicPr>
          <p:cNvPr id="40" name="Immagine 39" descr="Immagine che contiene simbolo, Elementi grafici, logo, clipart  Il contenuto generato dall'IA potrebbe non essere corretto.">
            <a:extLst>
              <a:ext uri="{FF2B5EF4-FFF2-40B4-BE49-F238E27FC236}">
                <a16:creationId xmlns:a16="http://schemas.microsoft.com/office/drawing/2014/main" id="{049C4BAB-5DDB-1F1C-7A67-4BD1A92731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889" y="3763917"/>
            <a:ext cx="360000" cy="360000"/>
          </a:xfrm>
          <a:prstGeom prst="rect">
            <a:avLst/>
          </a:prstGeom>
        </p:spPr>
      </p:pic>
      <p:pic>
        <p:nvPicPr>
          <p:cNvPr id="42" name="Immagine 41" descr="Immagine che contiene simbolo, schizzo, disegno, Elementi grafici  Il contenuto generato dall'IA potrebbe non essere corretto.">
            <a:extLst>
              <a:ext uri="{FF2B5EF4-FFF2-40B4-BE49-F238E27FC236}">
                <a16:creationId xmlns:a16="http://schemas.microsoft.com/office/drawing/2014/main" id="{915A1201-1A3D-3318-F6FC-251A7049A8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54" y="3763917"/>
            <a:ext cx="360000" cy="360000"/>
          </a:xfrm>
          <a:prstGeom prst="rect">
            <a:avLst/>
          </a:prstGeom>
        </p:spPr>
      </p:pic>
      <p:pic>
        <p:nvPicPr>
          <p:cNvPr id="44" name="Immagine 43" descr="Immagine che contiene simbolo, Elementi grafici, cerchio, logo  Il contenuto generato dall'IA potrebbe non essere corretto.">
            <a:extLst>
              <a:ext uri="{FF2B5EF4-FFF2-40B4-BE49-F238E27FC236}">
                <a16:creationId xmlns:a16="http://schemas.microsoft.com/office/drawing/2014/main" id="{D7CF494B-DE88-8D8A-3631-E4462EA4151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54" y="3282342"/>
            <a:ext cx="360000" cy="360000"/>
          </a:xfrm>
          <a:prstGeom prst="rect">
            <a:avLst/>
          </a:prstGeom>
        </p:spPr>
      </p:pic>
      <p:pic>
        <p:nvPicPr>
          <p:cNvPr id="46" name="Immagine 45" descr="Immagine che contiene cerchio, Elementi grafici, bianco e nero, nero  Il contenuto generato dall'IA potrebbe non essere corretto.">
            <a:extLst>
              <a:ext uri="{FF2B5EF4-FFF2-40B4-BE49-F238E27FC236}">
                <a16:creationId xmlns:a16="http://schemas.microsoft.com/office/drawing/2014/main" id="{401F98DB-9A18-5F5B-EB2B-51397329D58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19" y="3763917"/>
            <a:ext cx="360000" cy="360000"/>
          </a:xfrm>
          <a:prstGeom prst="rect">
            <a:avLst/>
          </a:prstGeom>
        </p:spPr>
      </p:pic>
      <p:pic>
        <p:nvPicPr>
          <p:cNvPr id="48" name="Immagine 47" descr="Immagine che contiene cerchio, verme  Il contenuto generato dall'IA potrebbe non essere corretto.">
            <a:extLst>
              <a:ext uri="{FF2B5EF4-FFF2-40B4-BE49-F238E27FC236}">
                <a16:creationId xmlns:a16="http://schemas.microsoft.com/office/drawing/2014/main" id="{8740F0C2-D360-9772-3CD5-0DECECDE540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889" y="3282342"/>
            <a:ext cx="360000" cy="360000"/>
          </a:xfrm>
          <a:prstGeom prst="rect">
            <a:avLst/>
          </a:prstGeom>
        </p:spPr>
      </p:pic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822C4C7F-B1D9-053F-761A-FFBB85948277}"/>
              </a:ext>
            </a:extLst>
          </p:cNvPr>
          <p:cNvSpPr txBox="1"/>
          <p:nvPr/>
        </p:nvSpPr>
        <p:spPr>
          <a:xfrm>
            <a:off x="145286" y="8869715"/>
            <a:ext cx="2146011" cy="938719"/>
          </a:xfrm>
          <a:prstGeom prst="rect">
            <a:avLst/>
          </a:prstGeom>
          <a:solidFill>
            <a:srgbClr val="E26768">
              <a:alpha val="50196"/>
            </a:srgbClr>
          </a:solidFill>
        </p:spPr>
        <p:txBody>
          <a:bodyPr wrap="square" tIns="54000" rtlCol="0">
            <a:noAutofit/>
          </a:bodyPr>
          <a:lstStyle/>
          <a:p>
            <a:r>
              <a:rPr lang="es-ES" sz="1050" b="1" dirty="0">
                <a:solidFill>
                  <a:srgbClr val="7C322A"/>
                </a:solidFill>
                <a:latin typeface="Poppins"/>
                <a:cs typeface="Poppins"/>
                <a:sym typeface="Poppins"/>
              </a:rPr>
              <a:t>¿Qué verás?</a:t>
            </a:r>
          </a:p>
          <a:p>
            <a:r>
              <a:rPr lang="es-ES" sz="85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Rascacielos que tocan las nubes, templos antiguos, pueblos tradicionales, arrozales, danzas típicas, arrecifes de coral, selvas tropicales, playas tropicales.</a:t>
            </a:r>
            <a:endParaRPr lang="it-IT" sz="85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82724493-E7B5-107C-84E3-C292F093155E}"/>
              </a:ext>
            </a:extLst>
          </p:cNvPr>
          <p:cNvSpPr txBox="1"/>
          <p:nvPr/>
        </p:nvSpPr>
        <p:spPr>
          <a:xfrm>
            <a:off x="2344586" y="8869715"/>
            <a:ext cx="2160000" cy="946413"/>
          </a:xfrm>
          <a:prstGeom prst="rect">
            <a:avLst/>
          </a:prstGeom>
          <a:solidFill>
            <a:srgbClr val="9ABF62">
              <a:alpha val="50196"/>
            </a:srgbClr>
          </a:solidFill>
        </p:spPr>
        <p:txBody>
          <a:bodyPr wrap="square" tIns="54000" rtlCol="0">
            <a:noAutofit/>
          </a:bodyPr>
          <a:lstStyle/>
          <a:p>
            <a:r>
              <a:rPr lang="es-ES" sz="1050" b="1" dirty="0">
                <a:solidFill>
                  <a:srgbClr val="3B6429"/>
                </a:solidFill>
                <a:latin typeface="Poppins"/>
                <a:cs typeface="Poppins"/>
                <a:sym typeface="Poppins"/>
              </a:rPr>
              <a:t>¿Qué verás?</a:t>
            </a:r>
          </a:p>
          <a:p>
            <a:r>
              <a:rPr lang="es-ES" sz="85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Islas perdidas en medio del océano, playas de mil colores, reservas naturales, fondos marinos rebosantes de vida. </a:t>
            </a:r>
          </a:p>
          <a:p>
            <a:endParaRPr lang="it-IT" sz="9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2363EEA-BCEB-D6DF-444E-A7D03A75F496}"/>
              </a:ext>
            </a:extLst>
          </p:cNvPr>
          <p:cNvSpPr txBox="1"/>
          <p:nvPr/>
        </p:nvSpPr>
        <p:spPr>
          <a:xfrm>
            <a:off x="4546575" y="8869714"/>
            <a:ext cx="2159999" cy="938719"/>
          </a:xfrm>
          <a:prstGeom prst="rect">
            <a:avLst/>
          </a:prstGeom>
          <a:solidFill>
            <a:srgbClr val="6DAAC9">
              <a:alpha val="50196"/>
            </a:srgbClr>
          </a:solidFill>
        </p:spPr>
        <p:txBody>
          <a:bodyPr wrap="square" tIns="54000" rtlCol="0">
            <a:noAutofit/>
          </a:bodyPr>
          <a:lstStyle/>
          <a:p>
            <a:r>
              <a:rPr lang="es-ES" sz="1050" b="1" dirty="0">
                <a:solidFill>
                  <a:srgbClr val="00647F"/>
                </a:solidFill>
                <a:latin typeface="Poppins"/>
                <a:cs typeface="Poppins"/>
                <a:sym typeface="Poppins"/>
              </a:rPr>
              <a:t>¿Qué verás?</a:t>
            </a:r>
          </a:p>
          <a:p>
            <a:r>
              <a:rPr lang="es-ES" sz="85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Antiguos monolitos, viñedos que se pierden en el horizonte, parques naturales, Tierra del Fuego y sus volcanes, pingüinos, glaciares, fiordos y estadios que han hecho historia.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BDDE3C1-BFE9-14E5-8616-C0CA8B843036}"/>
              </a:ext>
            </a:extLst>
          </p:cNvPr>
          <p:cNvSpPr txBox="1"/>
          <p:nvPr/>
        </p:nvSpPr>
        <p:spPr>
          <a:xfrm>
            <a:off x="142457" y="7807977"/>
            <a:ext cx="21483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>
                <a:solidFill>
                  <a:srgbClr val="7C322A"/>
                </a:solidFill>
                <a:latin typeface="Poppins"/>
                <a:cs typeface="Poppins"/>
                <a:sym typeface="Poppins"/>
              </a:rPr>
              <a:t>¿Por qué elegirlo?</a:t>
            </a:r>
          </a:p>
          <a:p>
            <a:pPr marL="171450" indent="-171450">
              <a:buClr>
                <a:srgbClr val="E26768"/>
              </a:buClr>
              <a:buFont typeface="Arial" panose="020B0604020202020204" pitchFamily="34" charset="0"/>
              <a:buChar char="•"/>
            </a:pPr>
            <a:r>
              <a:rPr lang="es-ES" sz="900" b="1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3 escalas </a:t>
            </a:r>
            <a:r>
              <a:rPr lang="es-ES" sz="90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en Filipinas, incluidas </a:t>
            </a:r>
            <a:r>
              <a:rPr lang="es-ES" sz="900" b="1">
                <a:solidFill>
                  <a:srgbClr val="E26768"/>
                </a:solidFill>
                <a:latin typeface="Poppins"/>
                <a:cs typeface="Poppins"/>
                <a:sym typeface="Poppins"/>
              </a:rPr>
              <a:t>Subic Bay </a:t>
            </a:r>
            <a:r>
              <a:rPr lang="es-ES" sz="90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y </a:t>
            </a:r>
            <a:r>
              <a:rPr lang="es-ES" sz="900" b="1">
                <a:solidFill>
                  <a:srgbClr val="E26768"/>
                </a:solidFill>
                <a:latin typeface="Poppins"/>
                <a:cs typeface="Poppins"/>
                <a:sym typeface="Poppins"/>
              </a:rPr>
              <a:t>Boracay</a:t>
            </a:r>
            <a:endParaRPr lang="it-IT" sz="900" b="1" dirty="0">
              <a:solidFill>
                <a:srgbClr val="E26768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>
              <a:buClr>
                <a:srgbClr val="E26768"/>
              </a:buClr>
              <a:buFont typeface="Arial" panose="020B0604020202020204" pitchFamily="34" charset="0"/>
              <a:buChar char="•"/>
            </a:pPr>
            <a:r>
              <a:rPr lang="es-ES" sz="900" b="1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2 días </a:t>
            </a:r>
            <a:r>
              <a:rPr lang="es-ES" sz="90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en </a:t>
            </a:r>
            <a:r>
              <a:rPr lang="es-ES" sz="900" b="1">
                <a:solidFill>
                  <a:srgbClr val="E26768"/>
                </a:solidFill>
                <a:latin typeface="Poppins"/>
                <a:cs typeface="Poppins"/>
                <a:sym typeface="Poppins"/>
              </a:rPr>
              <a:t>Bali</a:t>
            </a:r>
            <a:r>
              <a:rPr lang="es-ES" sz="90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 (Indonesia)</a:t>
            </a:r>
          </a:p>
          <a:p>
            <a:pPr marL="171450" indent="-171450">
              <a:buClr>
                <a:srgbClr val="E26768"/>
              </a:buClr>
              <a:buFont typeface="Arial" panose="020B0604020202020204" pitchFamily="34" charset="0"/>
              <a:buChar char="•"/>
            </a:pPr>
            <a:r>
              <a:rPr lang="es-ES" sz="900" b="1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4 escalas </a:t>
            </a:r>
            <a:r>
              <a:rPr lang="es-ES" sz="90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en Australia, incluida </a:t>
            </a:r>
            <a:r>
              <a:rPr lang="es-ES" sz="900" b="1">
                <a:solidFill>
                  <a:srgbClr val="E26768"/>
                </a:solidFill>
                <a:latin typeface="Poppins"/>
                <a:cs typeface="Poppins"/>
                <a:sym typeface="Poppins"/>
              </a:rPr>
              <a:t>Darwin</a:t>
            </a:r>
            <a:endParaRPr lang="it-IT" sz="1100" b="1" dirty="0">
              <a:solidFill>
                <a:srgbClr val="E26768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1409062E-2AE8-AFA3-9691-F3A205235B12}"/>
              </a:ext>
            </a:extLst>
          </p:cNvPr>
          <p:cNvSpPr txBox="1"/>
          <p:nvPr/>
        </p:nvSpPr>
        <p:spPr>
          <a:xfrm>
            <a:off x="2344586" y="7807977"/>
            <a:ext cx="2159999" cy="530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50" b="1" dirty="0">
                <a:solidFill>
                  <a:srgbClr val="3B6429"/>
                </a:solidFill>
                <a:latin typeface="Poppins"/>
                <a:cs typeface="Poppins"/>
                <a:sym typeface="Poppins"/>
              </a:rPr>
              <a:t>¿Por qué elegirlo?</a:t>
            </a:r>
          </a:p>
          <a:p>
            <a:pPr marL="171450" indent="-171450">
              <a:buClr>
                <a:srgbClr val="9ABF62"/>
              </a:buClr>
              <a:buFont typeface="Arial" panose="020B0604020202020204" pitchFamily="34" charset="0"/>
              <a:buChar char="•"/>
            </a:pPr>
            <a:r>
              <a:rPr lang="es-E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8 islas </a:t>
            </a:r>
            <a:r>
              <a:rPr lang="es-E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del Pacífico, incluidas las </a:t>
            </a:r>
            <a:r>
              <a:rPr lang="es-ES" sz="900" b="1" dirty="0">
                <a:solidFill>
                  <a:srgbClr val="9ABF62"/>
                </a:solidFill>
                <a:latin typeface="Poppins"/>
                <a:cs typeface="Poppins"/>
                <a:sym typeface="Poppins"/>
              </a:rPr>
              <a:t>Islas Cook</a:t>
            </a:r>
            <a:r>
              <a:rPr lang="es-E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 y la </a:t>
            </a:r>
            <a:r>
              <a:rPr lang="es-ES" sz="900" b="1" dirty="0">
                <a:solidFill>
                  <a:srgbClr val="9ABF62"/>
                </a:solidFill>
                <a:latin typeface="Poppins"/>
                <a:cs typeface="Poppins"/>
                <a:sym typeface="Poppins"/>
              </a:rPr>
              <a:t>Isla de Pascua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D681BB01-399C-04D9-D03C-21A12B204277}"/>
              </a:ext>
            </a:extLst>
          </p:cNvPr>
          <p:cNvSpPr txBox="1"/>
          <p:nvPr/>
        </p:nvSpPr>
        <p:spPr>
          <a:xfrm>
            <a:off x="4504585" y="7807977"/>
            <a:ext cx="2159999" cy="1084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50" b="1" dirty="0">
                <a:solidFill>
                  <a:srgbClr val="00647F"/>
                </a:solidFill>
                <a:latin typeface="Poppins"/>
                <a:cs typeface="Poppins"/>
                <a:sym typeface="Poppins"/>
              </a:rPr>
              <a:t>¿Por qué elegirlo?</a:t>
            </a:r>
          </a:p>
          <a:p>
            <a:pPr>
              <a:buClr>
                <a:srgbClr val="6DAAC9"/>
              </a:buClr>
            </a:pPr>
            <a:r>
              <a:rPr lang="es-E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Una inmersión total en Sudamérica, entre la </a:t>
            </a:r>
            <a:r>
              <a:rPr lang="es-ES" sz="900" b="1" dirty="0">
                <a:solidFill>
                  <a:srgbClr val="6DAAC9"/>
                </a:solidFill>
                <a:latin typeface="Poppins"/>
                <a:cs typeface="Poppins"/>
                <a:sym typeface="Poppins"/>
              </a:rPr>
              <a:t>Patagonia</a:t>
            </a:r>
            <a:r>
              <a:rPr lang="es-E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 y </a:t>
            </a:r>
            <a:r>
              <a:rPr lang="es-ES" sz="900" b="1" dirty="0">
                <a:solidFill>
                  <a:srgbClr val="6DAAC9"/>
                </a:solidFill>
                <a:latin typeface="Poppins"/>
                <a:cs typeface="Poppins"/>
                <a:sym typeface="Poppins"/>
              </a:rPr>
              <a:t>Tierra del Fuego</a:t>
            </a:r>
            <a:r>
              <a:rPr lang="es-E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, con: </a:t>
            </a:r>
          </a:p>
          <a:p>
            <a:pPr marL="171450" indent="-171450">
              <a:buClr>
                <a:srgbClr val="6DAAC9"/>
              </a:buClr>
              <a:buFont typeface="Arial" panose="020B0604020202020204" pitchFamily="34" charset="0"/>
              <a:buChar char="•"/>
            </a:pPr>
            <a:r>
              <a:rPr lang="es-E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4 escalas </a:t>
            </a:r>
            <a:r>
              <a:rPr lang="es-E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en </a:t>
            </a:r>
            <a:r>
              <a:rPr lang="es-ES" sz="900" b="1" dirty="0">
                <a:solidFill>
                  <a:srgbClr val="6DAAC9"/>
                </a:solidFill>
                <a:latin typeface="Poppins"/>
                <a:cs typeface="Poppins"/>
                <a:sym typeface="Poppins"/>
              </a:rPr>
              <a:t>Chile</a:t>
            </a:r>
            <a:r>
              <a:rPr lang="es-E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 </a:t>
            </a:r>
          </a:p>
          <a:p>
            <a:pPr marL="171450" indent="-171450">
              <a:buClr>
                <a:srgbClr val="6DAAC9"/>
              </a:buClr>
              <a:buFont typeface="Arial" panose="020B0604020202020204" pitchFamily="34" charset="0"/>
              <a:buChar char="•"/>
            </a:pPr>
            <a:r>
              <a:rPr lang="es-E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3 escalas </a:t>
            </a:r>
            <a:r>
              <a:rPr lang="es-E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</a:rPr>
              <a:t>en Argentina, incluida una noche en </a:t>
            </a:r>
            <a:r>
              <a:rPr lang="es-ES" sz="900" b="1" dirty="0">
                <a:solidFill>
                  <a:srgbClr val="6DAAC9"/>
                </a:solidFill>
                <a:latin typeface="Poppins"/>
                <a:cs typeface="Poppins"/>
                <a:sym typeface="Poppins"/>
              </a:rPr>
              <a:t>Ushuaia</a:t>
            </a:r>
            <a:endParaRPr lang="it-IT" sz="900" dirty="0">
              <a:solidFill>
                <a:srgbClr val="9ABF62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C288483E-AB4A-3C3A-5BB4-A684EC372F9C}"/>
              </a:ext>
            </a:extLst>
          </p:cNvPr>
          <p:cNvSpPr txBox="1"/>
          <p:nvPr/>
        </p:nvSpPr>
        <p:spPr>
          <a:xfrm>
            <a:off x="131298" y="4259877"/>
            <a:ext cx="6569736" cy="860987"/>
          </a:xfrm>
          <a:prstGeom prst="rect">
            <a:avLst/>
          </a:prstGeom>
          <a:solidFill>
            <a:srgbClr val="588D9C">
              <a:alpha val="50196"/>
            </a:srgbClr>
          </a:solidFill>
        </p:spPr>
        <p:txBody>
          <a:bodyPr wrap="square" tIns="72000" bIns="72000" rtlCol="0">
            <a:spAutoFit/>
          </a:bodyPr>
          <a:lstStyle/>
          <a:p>
            <a:r>
              <a:rPr lang="es-ES" sz="105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¿Por qué elegirlo?</a:t>
            </a:r>
          </a:p>
          <a:p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Un nuevo itinerario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 imperdible por 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Asia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, 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Oceanía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 y 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Sudamérica 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con: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9 días 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entre 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Filipinas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, 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Australia 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e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 Indonesia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, con una noche en 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Bali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14 islas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, incluidas las 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Islas Cook 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y la 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Isla de Pascua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7 días 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en Sudamérica, en la Tierra del Fuego, entre 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Chile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 y 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Argentina</a:t>
            </a:r>
            <a:r>
              <a:rPr lang="es-ES" sz="900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, con una noche en </a:t>
            </a:r>
            <a:r>
              <a:rPr lang="es-ES" sz="900" b="1" dirty="0">
                <a:solidFill>
                  <a:srgbClr val="404040"/>
                </a:solidFill>
                <a:latin typeface="Poppins"/>
                <a:cs typeface="Poppins"/>
                <a:sym typeface="Poppins"/>
              </a:rPr>
              <a:t>Ushuaia</a:t>
            </a:r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865CC015-8CB5-4461-B1B2-FE6A6EFA2944}"/>
              </a:ext>
            </a:extLst>
          </p:cNvPr>
          <p:cNvSpPr/>
          <p:nvPr/>
        </p:nvSpPr>
        <p:spPr>
          <a:xfrm>
            <a:off x="147019" y="1390586"/>
            <a:ext cx="720000" cy="720000"/>
          </a:xfrm>
          <a:prstGeom prst="ellipse">
            <a:avLst/>
          </a:prstGeom>
          <a:solidFill>
            <a:srgbClr val="F9B000"/>
          </a:solidFill>
          <a:ln>
            <a:solidFill>
              <a:srgbClr val="F9B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6DFFE758-B11D-263B-C5D8-B14A14171043}"/>
              </a:ext>
            </a:extLst>
          </p:cNvPr>
          <p:cNvSpPr txBox="1"/>
          <p:nvPr/>
        </p:nvSpPr>
        <p:spPr>
          <a:xfrm>
            <a:off x="152924" y="5199205"/>
            <a:ext cx="5328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505A57"/>
                </a:solidFill>
                <a:latin typeface="Poppins"/>
                <a:cs typeface="Poppins"/>
                <a:sym typeface="Poppins"/>
              </a:rPr>
              <a:t>LOS 3 SEGMENTOS </a:t>
            </a:r>
            <a:r>
              <a:rPr lang="es-ES" b="1" dirty="0">
                <a:solidFill>
                  <a:srgbClr val="505A57"/>
                </a:solidFill>
                <a:latin typeface="Poppins"/>
                <a:cs typeface="Poppins"/>
                <a:sym typeface="Poppins"/>
              </a:rPr>
              <a:t>PRINCIPALES</a:t>
            </a:r>
            <a:r>
              <a:rPr lang="es-ES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.</a:t>
            </a:r>
          </a:p>
        </p:txBody>
      </p: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3D2026CD-1618-BC0C-6008-D69F0D7D2311}"/>
              </a:ext>
            </a:extLst>
          </p:cNvPr>
          <p:cNvCxnSpPr>
            <a:cxnSpLocks/>
          </p:cNvCxnSpPr>
          <p:nvPr/>
        </p:nvCxnSpPr>
        <p:spPr>
          <a:xfrm>
            <a:off x="-4794" y="5568537"/>
            <a:ext cx="5507716" cy="0"/>
          </a:xfrm>
          <a:prstGeom prst="line">
            <a:avLst/>
          </a:prstGeom>
          <a:ln w="38100">
            <a:solidFill>
              <a:srgbClr val="F9B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FA7936C6-C571-BDB3-DCCF-05A27BA5FBDE}"/>
              </a:ext>
            </a:extLst>
          </p:cNvPr>
          <p:cNvSpPr txBox="1"/>
          <p:nvPr/>
        </p:nvSpPr>
        <p:spPr>
          <a:xfrm>
            <a:off x="152924" y="2173360"/>
            <a:ext cx="352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>
                <a:solidFill>
                  <a:srgbClr val="505A57"/>
                </a:solidFill>
                <a:latin typeface="Poppins"/>
                <a:cs typeface="Poppins"/>
                <a:sym typeface="Poppins"/>
              </a:rPr>
              <a:t>ITINERARIO Y </a:t>
            </a:r>
            <a:r>
              <a:rPr lang="es-ES" b="1">
                <a:solidFill>
                  <a:srgbClr val="505A57"/>
                </a:solidFill>
                <a:latin typeface="Poppins"/>
                <a:cs typeface="Poppins"/>
                <a:sym typeface="Poppins"/>
              </a:rPr>
              <a:t>USP</a:t>
            </a:r>
            <a:r>
              <a:rPr lang="es-ES" b="1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.</a:t>
            </a:r>
          </a:p>
        </p:txBody>
      </p: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A6527537-CD62-F027-4222-7ABD81835B11}"/>
              </a:ext>
            </a:extLst>
          </p:cNvPr>
          <p:cNvCxnSpPr>
            <a:cxnSpLocks/>
          </p:cNvCxnSpPr>
          <p:nvPr/>
        </p:nvCxnSpPr>
        <p:spPr>
          <a:xfrm>
            <a:off x="-4794" y="2542692"/>
            <a:ext cx="5507716" cy="0"/>
          </a:xfrm>
          <a:prstGeom prst="line">
            <a:avLst/>
          </a:prstGeom>
          <a:ln w="38100">
            <a:solidFill>
              <a:srgbClr val="F9B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D7BABD5-E2E7-189D-04CA-AF5C7DC68CB9}"/>
              </a:ext>
            </a:extLst>
          </p:cNvPr>
          <p:cNvSpPr txBox="1"/>
          <p:nvPr/>
        </p:nvSpPr>
        <p:spPr>
          <a:xfrm>
            <a:off x="93774" y="1546839"/>
            <a:ext cx="82648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normalizeH="0" noProof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NUEVO </a:t>
            </a:r>
            <a:r>
              <a:rPr kumimoji="0" lang="es-ES" sz="900" normalizeH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ITINERARIO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076FA4D2-B0FB-FC42-53FD-B314C2BAB8BB}"/>
              </a:ext>
            </a:extLst>
          </p:cNvPr>
          <p:cNvSpPr/>
          <p:nvPr/>
        </p:nvSpPr>
        <p:spPr>
          <a:xfrm>
            <a:off x="3582452" y="1280490"/>
            <a:ext cx="3098128" cy="9033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050" b="1" dirty="0">
                <a:solidFill>
                  <a:srgbClr val="F9B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&gt; </a:t>
            </a:r>
            <a:r>
              <a:rPr lang="it-IT" sz="1050" dirty="0">
                <a:solidFill>
                  <a:srgbClr val="505A5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HASTA</a:t>
            </a:r>
            <a:r>
              <a:rPr lang="it-IT" sz="1050" b="1" dirty="0">
                <a:solidFill>
                  <a:srgbClr val="F9B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it-IT" sz="1200" b="1" dirty="0">
                <a:solidFill>
                  <a:srgbClr val="F9B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2.000 € DE CRÉDITO </a:t>
            </a:r>
            <a:r>
              <a:rPr lang="it-IT" sz="1050" dirty="0">
                <a:solidFill>
                  <a:srgbClr val="505A5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POR CAMAROTE PARA GASTAR A BORDO</a:t>
            </a:r>
            <a:br>
              <a:rPr lang="it-IT" sz="1100" b="1" dirty="0">
                <a:solidFill>
                  <a:srgbClr val="505A57"/>
                </a:solidFill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it-IT" sz="1100" b="1" dirty="0">
                <a:solidFill>
                  <a:srgbClr val="F9B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&gt;</a:t>
            </a:r>
            <a:r>
              <a:rPr lang="it-IT" sz="1100" b="1" dirty="0">
                <a:solidFill>
                  <a:srgbClr val="505A5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it-IT" sz="1050" dirty="0">
                <a:solidFill>
                  <a:srgbClr val="505A5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HASTA </a:t>
            </a:r>
            <a:r>
              <a:rPr lang="it-IT" sz="1200" b="1" dirty="0">
                <a:solidFill>
                  <a:srgbClr val="F9B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10.000 PUNTOS EXTRA</a:t>
            </a:r>
            <a:endParaRPr lang="it-IT" sz="1050" dirty="0">
              <a:solidFill>
                <a:srgbClr val="F9B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2BF7002B-3A36-D648-8193-51BB45FB3DD2}"/>
              </a:ext>
            </a:extLst>
          </p:cNvPr>
          <p:cNvSpPr/>
          <p:nvPr/>
        </p:nvSpPr>
        <p:spPr>
          <a:xfrm>
            <a:off x="3582451" y="1010517"/>
            <a:ext cx="3098128" cy="314269"/>
          </a:xfrm>
          <a:prstGeom prst="roundRect">
            <a:avLst/>
          </a:prstGeom>
          <a:solidFill>
            <a:srgbClr val="00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RESERVAR ANTES 30</a:t>
            </a:r>
            <a:r>
              <a:rPr lang="it-IT" sz="1400" b="1" dirty="0">
                <a:solidFill>
                  <a:srgbClr val="F9B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  <a:r>
              <a:rPr lang="it-IT" sz="1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09</a:t>
            </a:r>
            <a:r>
              <a:rPr lang="it-IT" sz="1400" b="1" dirty="0">
                <a:solidFill>
                  <a:srgbClr val="F9B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  <a:r>
              <a:rPr lang="it-IT" sz="1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25</a:t>
            </a:r>
            <a:endParaRPr lang="it-IT" sz="1400" b="1" dirty="0">
              <a:solidFill>
                <a:srgbClr val="F9B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995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97A39-C13E-7016-CBBC-4EF3262CF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C988E9E-2232-6882-F6C0-76F7BE3A95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79" b="32541"/>
          <a:stretch/>
        </p:blipFill>
        <p:spPr>
          <a:xfrm>
            <a:off x="0" y="0"/>
            <a:ext cx="6858000" cy="189543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EFBA8340-3CA7-38A7-2FBC-01F1C98B768F}"/>
              </a:ext>
            </a:extLst>
          </p:cNvPr>
          <p:cNvSpPr txBox="1"/>
          <p:nvPr/>
        </p:nvSpPr>
        <p:spPr>
          <a:xfrm>
            <a:off x="131299" y="206186"/>
            <a:ext cx="6580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VUELTA AL MUNDO </a:t>
            </a:r>
            <a:r>
              <a:rPr lang="es-ES" sz="2800" b="1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COSTA SERENA</a:t>
            </a:r>
            <a:r>
              <a:rPr lang="es-ES" sz="280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.</a:t>
            </a: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11440BB2-A2D5-5547-6AC4-47C8570F27F5}"/>
              </a:ext>
            </a:extLst>
          </p:cNvPr>
          <p:cNvCxnSpPr>
            <a:cxnSpLocks/>
          </p:cNvCxnSpPr>
          <p:nvPr/>
        </p:nvCxnSpPr>
        <p:spPr>
          <a:xfrm>
            <a:off x="142457" y="724533"/>
            <a:ext cx="6086893" cy="0"/>
          </a:xfrm>
          <a:prstGeom prst="line">
            <a:avLst/>
          </a:prstGeom>
          <a:ln w="38100">
            <a:solidFill>
              <a:srgbClr val="F9B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234DC39-2D5B-F225-AC7B-0971D9FEB352}"/>
              </a:ext>
            </a:extLst>
          </p:cNvPr>
          <p:cNvSpPr txBox="1"/>
          <p:nvPr/>
        </p:nvSpPr>
        <p:spPr>
          <a:xfrm>
            <a:off x="1033942" y="2845079"/>
            <a:ext cx="13817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b="1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Japón, Taiwán, Hong Kong, Filipinas, Australia</a:t>
            </a:r>
            <a:endParaRPr lang="it-IT" sz="600">
              <a:solidFill>
                <a:srgbClr val="FFFFF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ECC37645-5D28-D638-EF20-16D900F1A6EE}"/>
              </a:ext>
            </a:extLst>
          </p:cNvPr>
          <p:cNvSpPr txBox="1"/>
          <p:nvPr/>
        </p:nvSpPr>
        <p:spPr>
          <a:xfrm>
            <a:off x="152924" y="6257313"/>
            <a:ext cx="3276076" cy="3554819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tIns="0" bIns="0" rtlCol="0">
            <a:spAutoFit/>
          </a:bodyPr>
          <a:lstStyle/>
          <a:p>
            <a:r>
              <a:rPr lang="es-ES" sz="120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Costa Serena: un barco completamente renovado </a:t>
            </a:r>
            <a:br>
              <a:rPr lang="es-ES" sz="120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</a:br>
            <a:r>
              <a:rPr lang="es-ES" sz="120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en noviembre de 2025</a:t>
            </a:r>
            <a:br>
              <a:rPr lang="es-ES" sz="900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</a:br>
            <a:endParaRPr lang="it-IT" sz="900" b="1" dirty="0">
              <a:solidFill>
                <a:srgbClr val="F9B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s-ES" sz="105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ZONAS COMUNES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Renovación del mobiliario y retirada de moquetas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Renovación del vestíbulo principal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Piscina principal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IT" sz="900" b="1" dirty="0">
              <a:solidFill>
                <a:srgbClr val="59595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s-ES" sz="105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CAMAROTES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Reforma de las suites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Renovación de las duchas</a:t>
            </a:r>
          </a:p>
          <a:p>
            <a:endParaRPr lang="it-IT" sz="900" b="1" dirty="0">
              <a:solidFill>
                <a:srgbClr val="59595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>
              <a:buClr>
                <a:schemeClr val="bg1"/>
              </a:buClr>
            </a:pPr>
            <a:r>
              <a:rPr lang="es-ES" sz="105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OUTLETS A BORDO</a:t>
            </a:r>
          </a:p>
          <a:p>
            <a:pPr marL="171450" indent="-1714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s-ES" sz="90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NUEVO</a:t>
            </a: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 </a:t>
            </a:r>
            <a:r>
              <a:rPr lang="es-ES" sz="900" dirty="0" err="1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Archipelago</a:t>
            </a:r>
            <a:endParaRPr lang="it-IT" sz="900" dirty="0">
              <a:solidFill>
                <a:srgbClr val="59595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s-ES" sz="90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NUEVO</a:t>
            </a: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 </a:t>
            </a:r>
            <a:r>
              <a:rPr lang="es-ES" sz="900" dirty="0" err="1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Pizzeria</a:t>
            </a: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 </a:t>
            </a:r>
          </a:p>
          <a:p>
            <a:pPr marL="171450" indent="-1714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s-ES" sz="90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NUEVO</a:t>
            </a: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 </a:t>
            </a:r>
            <a:r>
              <a:rPr lang="es-ES" sz="900" dirty="0" err="1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Sushino</a:t>
            </a:r>
            <a:endParaRPr lang="it-IT" sz="900" dirty="0">
              <a:solidFill>
                <a:srgbClr val="59595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s-ES" sz="90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NUEVO</a:t>
            </a: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 </a:t>
            </a:r>
            <a:r>
              <a:rPr lang="es-ES" sz="900" dirty="0" err="1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Sunset</a:t>
            </a: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 Lounge &amp; </a:t>
            </a:r>
            <a:r>
              <a:rPr lang="es-ES" sz="900" dirty="0" err="1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Area</a:t>
            </a: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 VIP</a:t>
            </a:r>
          </a:p>
          <a:p>
            <a:pPr marL="171450" indent="-1714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s-ES" sz="90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NUEVO</a:t>
            </a: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 </a:t>
            </a:r>
            <a:r>
              <a:rPr lang="es-ES" sz="900" dirty="0" err="1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Solemio</a:t>
            </a: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 Spa</a:t>
            </a:r>
          </a:p>
          <a:p>
            <a:pPr marL="171450" indent="-1714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Renovación de Gran Bar, Piano Bar, Arcade</a:t>
            </a:r>
            <a:b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</a:br>
            <a:endParaRPr lang="it-IT" sz="900" b="1" dirty="0">
              <a:solidFill>
                <a:srgbClr val="59595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s-ES" sz="1050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OTRAS OPTIMIZACIONES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Zona tripulación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900" dirty="0">
                <a:solidFill>
                  <a:srgbClr val="595959"/>
                </a:solidFill>
                <a:latin typeface="Poppins"/>
                <a:cs typeface="Poppins"/>
                <a:sym typeface="Poppins"/>
              </a:rPr>
              <a:t>Actualización de las partes técnicas</a:t>
            </a:r>
          </a:p>
        </p:txBody>
      </p:sp>
      <p:graphicFrame>
        <p:nvGraphicFramePr>
          <p:cNvPr id="32" name="Tabella 31">
            <a:extLst>
              <a:ext uri="{FF2B5EF4-FFF2-40B4-BE49-F238E27FC236}">
                <a16:creationId xmlns:a16="http://schemas.microsoft.com/office/drawing/2014/main" id="{2F9BBE34-A961-15A8-1CEC-D06A45F6C9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256610"/>
              </p:ext>
            </p:extLst>
          </p:nvPr>
        </p:nvGraphicFramePr>
        <p:xfrm>
          <a:off x="0" y="2610512"/>
          <a:ext cx="6858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340048731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82550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9581957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93744481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4252892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000">
                          <a:solidFill>
                            <a:srgbClr val="588D9C"/>
                          </a:solidFill>
                          <a:latin typeface="Poppins"/>
                          <a:cs typeface="Poppins"/>
                          <a:sym typeface="Poppins"/>
                        </a:rPr>
                        <a:t>TOKIO</a:t>
                      </a:r>
                      <a:br>
                        <a:rPr lang="es-ES" sz="1000" b="0">
                          <a:solidFill>
                            <a:srgbClr val="595959"/>
                          </a:solidFill>
                          <a:latin typeface="Poppins"/>
                          <a:cs typeface="Poppins"/>
                          <a:sym typeface="Poppins"/>
                        </a:rPr>
                      </a:br>
                      <a:r>
                        <a:rPr lang="es-ES" sz="1000" b="0">
                          <a:solidFill>
                            <a:srgbClr val="595959"/>
                          </a:solidFill>
                          <a:latin typeface="Poppins"/>
                          <a:cs typeface="Poppins"/>
                          <a:sym typeface="Poppins"/>
                        </a:rPr>
                        <a:t>Japón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>
                          <a:solidFill>
                            <a:srgbClr val="588D9C"/>
                          </a:solidFill>
                          <a:latin typeface="Poppins"/>
                          <a:cs typeface="Poppins"/>
                          <a:sym typeface="Poppins"/>
                        </a:rPr>
                        <a:t>HONG KONG</a:t>
                      </a:r>
                    </a:p>
                    <a:p>
                      <a:pPr algn="ctr"/>
                      <a:r>
                        <a:rPr lang="es-ES" sz="1000" b="0">
                          <a:solidFill>
                            <a:srgbClr val="595959"/>
                          </a:solidFill>
                          <a:latin typeface="Poppins"/>
                          <a:cs typeface="Poppins"/>
                          <a:sym typeface="Poppins"/>
                        </a:rPr>
                        <a:t>Hong Kong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>
                          <a:solidFill>
                            <a:srgbClr val="588D9C"/>
                          </a:solidFill>
                          <a:latin typeface="Poppins"/>
                          <a:cs typeface="Poppins"/>
                          <a:sym typeface="Poppins"/>
                        </a:rPr>
                        <a:t>SÍDNEY</a:t>
                      </a:r>
                    </a:p>
                    <a:p>
                      <a:pPr algn="ctr"/>
                      <a:r>
                        <a:rPr lang="es-ES" sz="1000" b="0">
                          <a:solidFill>
                            <a:srgbClr val="595959"/>
                          </a:solidFill>
                          <a:latin typeface="Poppins"/>
                          <a:cs typeface="Poppins"/>
                          <a:sym typeface="Poppins"/>
                        </a:rPr>
                        <a:t>Australia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>
                          <a:solidFill>
                            <a:srgbClr val="588D9C"/>
                          </a:solidFill>
                          <a:latin typeface="Poppins"/>
                          <a:cs typeface="Poppins"/>
                          <a:sym typeface="Poppins"/>
                        </a:rPr>
                        <a:t>SAN ANTONIO</a:t>
                      </a:r>
                    </a:p>
                    <a:p>
                      <a:pPr algn="ctr"/>
                      <a:r>
                        <a:rPr lang="es-ES" sz="1000" b="0">
                          <a:solidFill>
                            <a:srgbClr val="595959"/>
                          </a:solidFill>
                          <a:latin typeface="Poppins"/>
                          <a:cs typeface="Poppins"/>
                          <a:sym typeface="Poppins"/>
                        </a:rPr>
                        <a:t>Chile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>
                          <a:solidFill>
                            <a:srgbClr val="588D9C"/>
                          </a:solidFill>
                          <a:latin typeface="Poppins"/>
                          <a:cs typeface="Poppins"/>
                          <a:sym typeface="Poppins"/>
                        </a:rPr>
                        <a:t>BUENOS AIRES</a:t>
                      </a:r>
                    </a:p>
                    <a:p>
                      <a:pPr algn="ctr"/>
                      <a:r>
                        <a:rPr lang="es-ES" sz="1000" b="0">
                          <a:solidFill>
                            <a:srgbClr val="595959"/>
                          </a:solidFill>
                          <a:latin typeface="Poppins"/>
                          <a:cs typeface="Poppins"/>
                          <a:sym typeface="Poppins"/>
                        </a:rPr>
                        <a:t>Argentina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448674"/>
                  </a:ext>
                </a:extLst>
              </a:tr>
            </a:tbl>
          </a:graphicData>
        </a:graphic>
      </p:graphicFrame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285F1E91-133D-A50D-A7C5-C216DE671C59}"/>
              </a:ext>
            </a:extLst>
          </p:cNvPr>
          <p:cNvSpPr/>
          <p:nvPr/>
        </p:nvSpPr>
        <p:spPr>
          <a:xfrm>
            <a:off x="610857" y="3033397"/>
            <a:ext cx="5685168" cy="432000"/>
          </a:xfrm>
          <a:prstGeom prst="roundRect">
            <a:avLst/>
          </a:prstGeom>
          <a:solidFill>
            <a:srgbClr val="588D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66 DÍAS </a:t>
            </a:r>
            <a:r>
              <a:rPr lang="es-ES" sz="8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A PARTIR DE </a:t>
            </a:r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€ 7.879</a:t>
            </a:r>
            <a:b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</a:b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OBC </a:t>
            </a:r>
            <a:r>
              <a:rPr lang="it-IT" sz="800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€</a:t>
            </a: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1.000</a:t>
            </a:r>
            <a:endParaRPr lang="es-ES" sz="800" b="1" dirty="0">
              <a:solidFill>
                <a:srgbClr val="FFFFFF"/>
              </a:solidFill>
              <a:latin typeface="Poppins"/>
              <a:cs typeface="Poppins"/>
              <a:sym typeface="Poppins"/>
            </a:endParaRPr>
          </a:p>
        </p:txBody>
      </p:sp>
      <p:sp>
        <p:nvSpPr>
          <p:cNvPr id="41" name="Rettangolo con angoli arrotondati 40">
            <a:extLst>
              <a:ext uri="{FF2B5EF4-FFF2-40B4-BE49-F238E27FC236}">
                <a16:creationId xmlns:a16="http://schemas.microsoft.com/office/drawing/2014/main" id="{CD007BC2-0322-93AC-EEDE-C3D3D5F7C130}"/>
              </a:ext>
            </a:extLst>
          </p:cNvPr>
          <p:cNvSpPr/>
          <p:nvPr/>
        </p:nvSpPr>
        <p:spPr>
          <a:xfrm>
            <a:off x="610857" y="3958786"/>
            <a:ext cx="4218317" cy="432000"/>
          </a:xfrm>
          <a:prstGeom prst="roundRect">
            <a:avLst/>
          </a:prstGeom>
          <a:solidFill>
            <a:srgbClr val="511D4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52 DÍAS </a:t>
            </a:r>
            <a:r>
              <a:rPr lang="es-ES" sz="8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A PARTIR DE</a:t>
            </a:r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 € 6.059</a:t>
            </a:r>
            <a:b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</a:b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OBC </a:t>
            </a:r>
            <a:r>
              <a:rPr lang="it-IT" sz="800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€</a:t>
            </a: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750</a:t>
            </a: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5667069F-BE1A-A84F-A738-A931318D8EE7}"/>
              </a:ext>
            </a:extLst>
          </p:cNvPr>
          <p:cNvSpPr/>
          <p:nvPr/>
        </p:nvSpPr>
        <p:spPr>
          <a:xfrm>
            <a:off x="610857" y="3496065"/>
            <a:ext cx="2818143" cy="432000"/>
          </a:xfrm>
          <a:prstGeom prst="roundRect">
            <a:avLst/>
          </a:prstGeom>
          <a:solidFill>
            <a:srgbClr val="E2676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26 DÍAS</a:t>
            </a:r>
            <a:r>
              <a:rPr lang="es-ES" sz="8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 A PARTIR DE </a:t>
            </a:r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€ 3.319</a:t>
            </a:r>
            <a:b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</a:b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OBC </a:t>
            </a:r>
            <a:r>
              <a:rPr lang="it-IT" sz="800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€</a:t>
            </a: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500</a:t>
            </a:r>
            <a:endParaRPr lang="es-ES" sz="800" b="1" dirty="0">
              <a:solidFill>
                <a:srgbClr val="FFFFFF"/>
              </a:solidFill>
              <a:latin typeface="Poppins"/>
              <a:cs typeface="Poppins"/>
              <a:sym typeface="Poppins"/>
            </a:endParaRPr>
          </a:p>
        </p:txBody>
      </p:sp>
      <p:sp>
        <p:nvSpPr>
          <p:cNvPr id="45" name="Rettangolo con angoli arrotondati 44">
            <a:extLst>
              <a:ext uri="{FF2B5EF4-FFF2-40B4-BE49-F238E27FC236}">
                <a16:creationId xmlns:a16="http://schemas.microsoft.com/office/drawing/2014/main" id="{BDD15DD6-93CC-934F-0581-EA7BF2DF2CCC}"/>
              </a:ext>
            </a:extLst>
          </p:cNvPr>
          <p:cNvSpPr/>
          <p:nvPr/>
        </p:nvSpPr>
        <p:spPr>
          <a:xfrm>
            <a:off x="2019928" y="5350365"/>
            <a:ext cx="1409072" cy="432000"/>
          </a:xfrm>
          <a:prstGeom prst="roundRect">
            <a:avLst/>
          </a:prstGeom>
          <a:solidFill>
            <a:srgbClr val="8A478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/>
          <a:lstStyle/>
          <a:p>
            <a:pPr algn="ctr"/>
            <a:r>
              <a:rPr lang="es-ES" sz="800" b="1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21 DÍAS </a:t>
            </a:r>
            <a:r>
              <a:rPr lang="es-ES" sz="800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A PARTIR DE </a:t>
            </a:r>
            <a:r>
              <a:rPr lang="es-ES" sz="800" b="1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€ 2.779</a:t>
            </a:r>
            <a:br>
              <a:rPr lang="es-ES" sz="800" b="1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</a:b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OBC </a:t>
            </a:r>
            <a:r>
              <a:rPr lang="it-IT" sz="800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€</a:t>
            </a: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400</a:t>
            </a:r>
            <a:endParaRPr lang="it-IT" sz="800" dirty="0">
              <a:solidFill>
                <a:srgbClr val="FED06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Rettangolo con angoli arrotondati 46">
            <a:extLst>
              <a:ext uri="{FF2B5EF4-FFF2-40B4-BE49-F238E27FC236}">
                <a16:creationId xmlns:a16="http://schemas.microsoft.com/office/drawing/2014/main" id="{E1039301-A8A3-1CBF-D2FC-801216764906}"/>
              </a:ext>
            </a:extLst>
          </p:cNvPr>
          <p:cNvSpPr/>
          <p:nvPr/>
        </p:nvSpPr>
        <p:spPr>
          <a:xfrm>
            <a:off x="3453442" y="5350365"/>
            <a:ext cx="2842584" cy="432000"/>
          </a:xfrm>
          <a:prstGeom prst="roundRect">
            <a:avLst/>
          </a:prstGeom>
          <a:solidFill>
            <a:srgbClr val="AC5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41 DÍAS </a:t>
            </a:r>
            <a:r>
              <a:rPr lang="es-ES" sz="8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A PARTIR DE</a:t>
            </a:r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 € 4.669</a:t>
            </a:r>
            <a:b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</a:br>
            <a:r>
              <a:rPr lang="it-IT" sz="800" b="1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OBC </a:t>
            </a:r>
            <a:r>
              <a:rPr lang="it-IT" sz="80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€</a:t>
            </a:r>
            <a:r>
              <a:rPr lang="it-IT" sz="800" b="1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750</a:t>
            </a:r>
            <a:endParaRPr lang="it-IT" sz="800">
              <a:solidFill>
                <a:srgbClr val="FED06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C6E8C557-5058-8EBB-A9F4-4891A094F62F}"/>
              </a:ext>
            </a:extLst>
          </p:cNvPr>
          <p:cNvSpPr/>
          <p:nvPr/>
        </p:nvSpPr>
        <p:spPr>
          <a:xfrm>
            <a:off x="2019928" y="4887821"/>
            <a:ext cx="2809247" cy="432000"/>
          </a:xfrm>
          <a:prstGeom prst="roundRect">
            <a:avLst/>
          </a:prstGeom>
          <a:solidFill>
            <a:srgbClr val="7930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47 DÍAS </a:t>
            </a:r>
            <a:r>
              <a:rPr lang="es-ES" sz="8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A PARTIR DE </a:t>
            </a:r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€ 5.559</a:t>
            </a:r>
            <a:br>
              <a:rPr lang="es-ES" sz="8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</a:b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OBC </a:t>
            </a:r>
            <a:r>
              <a:rPr lang="it-IT" sz="800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€</a:t>
            </a: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750</a:t>
            </a:r>
            <a:endParaRPr lang="it-IT" sz="800" dirty="0">
              <a:solidFill>
                <a:srgbClr val="FED06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95B069F4-CDD4-B6DF-5884-5FB8101FCFC2}"/>
              </a:ext>
            </a:extLst>
          </p:cNvPr>
          <p:cNvSpPr/>
          <p:nvPr/>
        </p:nvSpPr>
        <p:spPr>
          <a:xfrm>
            <a:off x="2019928" y="4427233"/>
            <a:ext cx="4276098" cy="432000"/>
          </a:xfrm>
          <a:prstGeom prst="roundRect">
            <a:avLst/>
          </a:prstGeom>
          <a:solidFill>
            <a:srgbClr val="6A29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61 DÍAS </a:t>
            </a:r>
            <a:r>
              <a:rPr lang="es-ES" sz="80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A PARTIR DE</a:t>
            </a:r>
            <a: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 € 7.649</a:t>
            </a:r>
            <a:br>
              <a:rPr lang="es-ES" sz="800" b="1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</a:b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OBC </a:t>
            </a:r>
            <a:r>
              <a:rPr lang="it-IT" sz="800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€</a:t>
            </a: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1.000</a:t>
            </a:r>
            <a:endParaRPr lang="it-IT" sz="800" dirty="0">
              <a:solidFill>
                <a:srgbClr val="FED06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58CB6391-42DC-8E73-2739-69143DB90C5A}"/>
              </a:ext>
            </a:extLst>
          </p:cNvPr>
          <p:cNvSpPr/>
          <p:nvPr/>
        </p:nvSpPr>
        <p:spPr>
          <a:xfrm>
            <a:off x="3453442" y="3496065"/>
            <a:ext cx="1375733" cy="432000"/>
          </a:xfrm>
          <a:prstGeom prst="roundRect">
            <a:avLst/>
          </a:prstGeom>
          <a:solidFill>
            <a:srgbClr val="9ABF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/>
          <a:lstStyle/>
          <a:p>
            <a:pPr algn="ctr"/>
            <a:r>
              <a:rPr lang="es-ES" sz="800" b="1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27 DÍAS </a:t>
            </a:r>
            <a:r>
              <a:rPr lang="es-ES" sz="800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A PARTIR DE € </a:t>
            </a:r>
            <a:r>
              <a:rPr lang="es-ES" sz="800" b="1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3.119</a:t>
            </a:r>
            <a:br>
              <a:rPr lang="es-ES" sz="800" b="1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</a:b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OBC </a:t>
            </a:r>
            <a:r>
              <a:rPr lang="it-IT" sz="800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€</a:t>
            </a: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500</a:t>
            </a:r>
            <a:endParaRPr lang="it-IT" sz="800" dirty="0">
              <a:solidFill>
                <a:srgbClr val="FED06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7ECE0E94-0DD9-C42B-D6DF-6DF60D615166}"/>
              </a:ext>
            </a:extLst>
          </p:cNvPr>
          <p:cNvSpPr/>
          <p:nvPr/>
        </p:nvSpPr>
        <p:spPr>
          <a:xfrm>
            <a:off x="4853618" y="3496065"/>
            <a:ext cx="1442408" cy="432000"/>
          </a:xfrm>
          <a:prstGeom prst="roundRect">
            <a:avLst/>
          </a:prstGeom>
          <a:solidFill>
            <a:srgbClr val="6DAAC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/>
          <a:lstStyle/>
          <a:p>
            <a:pPr algn="ctr"/>
            <a:r>
              <a:rPr lang="es-ES" sz="800" b="1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15 DÍAS </a:t>
            </a:r>
            <a:r>
              <a:rPr lang="es-ES" sz="800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A PARTIR DE </a:t>
            </a:r>
            <a:r>
              <a:rPr lang="es-ES" sz="800" b="1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€ 1.889</a:t>
            </a:r>
            <a:br>
              <a:rPr lang="es-ES" sz="800" b="1" spc="-30" dirty="0">
                <a:solidFill>
                  <a:srgbClr val="FFFFFF"/>
                </a:solidFill>
                <a:latin typeface="Poppins"/>
                <a:cs typeface="Poppins"/>
                <a:sym typeface="Poppins"/>
              </a:rPr>
            </a:b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OBC </a:t>
            </a:r>
            <a:r>
              <a:rPr lang="it-IT" sz="800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€</a:t>
            </a:r>
            <a:r>
              <a:rPr lang="it-IT" sz="800" b="1" dirty="0">
                <a:solidFill>
                  <a:srgbClr val="FED06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250</a:t>
            </a:r>
            <a:endParaRPr lang="it-IT" sz="800" dirty="0">
              <a:solidFill>
                <a:srgbClr val="FED06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8775921-EED7-C1BD-EE49-6045A3C3EE60}"/>
              </a:ext>
            </a:extLst>
          </p:cNvPr>
          <p:cNvSpPr txBox="1"/>
          <p:nvPr/>
        </p:nvSpPr>
        <p:spPr>
          <a:xfrm>
            <a:off x="3534885" y="6257313"/>
            <a:ext cx="3196800" cy="1592744"/>
          </a:xfrm>
          <a:prstGeom prst="rect">
            <a:avLst/>
          </a:prstGeom>
          <a:solidFill>
            <a:srgbClr val="588D9C"/>
          </a:solidFill>
          <a:ln>
            <a:solidFill>
              <a:schemeClr val="bg1"/>
            </a:solidFill>
          </a:ln>
          <a:effectLst/>
        </p:spPr>
        <p:txBody>
          <a:bodyPr wrap="square" rtlCol="0">
            <a:noAutofit/>
          </a:bodyPr>
          <a:lstStyle/>
          <a:p>
            <a:r>
              <a:rPr lang="es-ES" sz="1200" b="1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¿Qué incluye la tarifa?</a:t>
            </a:r>
            <a:br>
              <a:rPr lang="es-ES" sz="1050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</a:br>
            <a:endParaRPr lang="it-IT" sz="105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s-ES" sz="925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&gt;</a:t>
            </a:r>
            <a:r>
              <a:rPr lang="es-ES" sz="925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 Pensión completa con desayuno, merienda, almuerzo, merienda, cena en los principales restaurantes; </a:t>
            </a:r>
            <a:br>
              <a:rPr lang="es-ES" sz="925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</a:br>
            <a:r>
              <a:rPr lang="es-ES" sz="925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&gt;</a:t>
            </a:r>
            <a:r>
              <a:rPr lang="es-ES" sz="925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 </a:t>
            </a:r>
            <a:r>
              <a:rPr lang="es-ES" sz="925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MY DRINKS LUNCH &amp; DINNER </a:t>
            </a:r>
            <a:r>
              <a:rPr lang="es-ES" sz="925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con consumiciones ilimitadas durante el almuerzo y la cena en una amplia selección de bebidas</a:t>
            </a:r>
            <a:br>
              <a:rPr lang="es-ES" sz="925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</a:br>
            <a:r>
              <a:rPr lang="es-ES" sz="925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&gt;</a:t>
            </a:r>
            <a:r>
              <a:rPr lang="es-ES" sz="925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 </a:t>
            </a:r>
            <a:r>
              <a:rPr lang="es-ES" sz="925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10 excursiones </a:t>
            </a:r>
            <a:r>
              <a:rPr lang="es-ES" sz="925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a elegir de una amplia selección;</a:t>
            </a:r>
            <a:endParaRPr lang="it-IT" sz="925" spc="-10" dirty="0">
              <a:solidFill>
                <a:schemeClr val="bg1"/>
              </a:solidFill>
              <a:latin typeface="Poppins"/>
              <a:cs typeface="Poppins"/>
            </a:endParaRPr>
          </a:p>
          <a:p>
            <a:r>
              <a:rPr lang="es-ES" sz="925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&gt;</a:t>
            </a:r>
            <a:r>
              <a:rPr lang="es-ES" sz="925" dirty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 Tasas portuarias.</a:t>
            </a:r>
          </a:p>
        </p:txBody>
      </p: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5D2B328D-8EE2-264E-2FBD-E9815EE91DE3}"/>
              </a:ext>
            </a:extLst>
          </p:cNvPr>
          <p:cNvGrpSpPr/>
          <p:nvPr/>
        </p:nvGrpSpPr>
        <p:grpSpPr>
          <a:xfrm>
            <a:off x="2306770" y="7942526"/>
            <a:ext cx="826489" cy="720000"/>
            <a:chOff x="2313120" y="7269094"/>
            <a:chExt cx="826489" cy="720000"/>
          </a:xfrm>
        </p:grpSpPr>
        <p:sp>
          <p:nvSpPr>
            <p:cNvPr id="25" name="Ovale 24">
              <a:extLst>
                <a:ext uri="{FF2B5EF4-FFF2-40B4-BE49-F238E27FC236}">
                  <a16:creationId xmlns:a16="http://schemas.microsoft.com/office/drawing/2014/main" id="{36A4BB2D-17E5-D94F-B212-82AEA55B2E62}"/>
                </a:ext>
              </a:extLst>
            </p:cNvPr>
            <p:cNvSpPr/>
            <p:nvPr/>
          </p:nvSpPr>
          <p:spPr>
            <a:xfrm>
              <a:off x="2360015" y="7269094"/>
              <a:ext cx="720000" cy="720000"/>
            </a:xfrm>
            <a:prstGeom prst="ellipse">
              <a:avLst/>
            </a:prstGeom>
            <a:solidFill>
              <a:srgbClr val="F9B000"/>
            </a:solidFill>
            <a:ln>
              <a:solidFill>
                <a:srgbClr val="F9B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b="1"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22F7F645-5098-3857-47F8-450C24FBA844}"/>
                </a:ext>
              </a:extLst>
            </p:cNvPr>
            <p:cNvSpPr txBox="1"/>
            <p:nvPr/>
          </p:nvSpPr>
          <p:spPr>
            <a:xfrm>
              <a:off x="2313120" y="7506307"/>
              <a:ext cx="826489" cy="253916"/>
            </a:xfrm>
            <a:prstGeom prst="rect">
              <a:avLst/>
            </a:prstGeom>
            <a:noFill/>
          </p:spPr>
          <p:txBody>
            <a:bodyPr wrap="square" lIns="36000" rIns="36000">
              <a:spAutoFit/>
            </a:bodyPr>
            <a:lstStyle/>
            <a:p>
              <a:pPr algn="ctr"/>
              <a:r>
                <a:rPr lang="es-ES" sz="1050" b="1" dirty="0">
                  <a:solidFill>
                    <a:schemeClr val="bg1"/>
                  </a:solidFill>
                  <a:latin typeface="Poppins"/>
                  <a:cs typeface="Poppins"/>
                  <a:sym typeface="Poppins"/>
                </a:rPr>
                <a:t>NOVEDAD</a:t>
              </a:r>
              <a:endParaRPr lang="it-IT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7ADA647D-873C-4A33-13AB-83BCCC673893}"/>
              </a:ext>
            </a:extLst>
          </p:cNvPr>
          <p:cNvSpPr txBox="1"/>
          <p:nvPr/>
        </p:nvSpPr>
        <p:spPr>
          <a:xfrm>
            <a:off x="131299" y="2089670"/>
            <a:ext cx="352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505A57"/>
                </a:solidFill>
                <a:latin typeface="Poppins"/>
                <a:cs typeface="Poppins"/>
                <a:sym typeface="Poppins"/>
              </a:rPr>
              <a:t>OPORTUNIDAD </a:t>
            </a:r>
            <a:r>
              <a:rPr lang="es-ES" b="1" dirty="0">
                <a:solidFill>
                  <a:srgbClr val="505A57"/>
                </a:solidFill>
                <a:latin typeface="Poppins"/>
                <a:cs typeface="Poppins"/>
                <a:sym typeface="Poppins"/>
              </a:rPr>
              <a:t>DE VENTA</a:t>
            </a:r>
            <a:r>
              <a:rPr lang="es-ES" b="1" dirty="0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.</a:t>
            </a:r>
          </a:p>
        </p:txBody>
      </p: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7E223792-2776-AFD1-E3E9-89989CD25910}"/>
              </a:ext>
            </a:extLst>
          </p:cNvPr>
          <p:cNvCxnSpPr>
            <a:cxnSpLocks/>
          </p:cNvCxnSpPr>
          <p:nvPr/>
        </p:nvCxnSpPr>
        <p:spPr>
          <a:xfrm>
            <a:off x="-26419" y="2520787"/>
            <a:ext cx="5507716" cy="0"/>
          </a:xfrm>
          <a:prstGeom prst="line">
            <a:avLst/>
          </a:prstGeom>
          <a:ln w="38100">
            <a:solidFill>
              <a:srgbClr val="F9B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B1EDEF0C-55DB-5F52-6914-7284C8F5DF04}"/>
              </a:ext>
            </a:extLst>
          </p:cNvPr>
          <p:cNvSpPr txBox="1"/>
          <p:nvPr/>
        </p:nvSpPr>
        <p:spPr>
          <a:xfrm>
            <a:off x="152924" y="5799352"/>
            <a:ext cx="352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>
                <a:solidFill>
                  <a:srgbClr val="505A57"/>
                </a:solidFill>
                <a:latin typeface="Poppins"/>
                <a:cs typeface="Poppins"/>
                <a:sym typeface="Poppins"/>
              </a:rPr>
              <a:t>BARCO Y </a:t>
            </a:r>
            <a:r>
              <a:rPr lang="es-ES" b="1">
                <a:solidFill>
                  <a:srgbClr val="505A57"/>
                </a:solidFill>
                <a:latin typeface="Poppins"/>
                <a:cs typeface="Poppins"/>
                <a:sym typeface="Poppins"/>
              </a:rPr>
              <a:t>TARIFAS</a:t>
            </a:r>
            <a:r>
              <a:rPr lang="es-ES" b="1">
                <a:solidFill>
                  <a:srgbClr val="F9B000"/>
                </a:solidFill>
                <a:latin typeface="Poppins"/>
                <a:cs typeface="Poppins"/>
                <a:sym typeface="Poppins"/>
              </a:rPr>
              <a:t>.</a:t>
            </a:r>
          </a:p>
        </p:txBody>
      </p: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F8AE063D-32CF-3E50-AAD3-9A000BB30A4E}"/>
              </a:ext>
            </a:extLst>
          </p:cNvPr>
          <p:cNvCxnSpPr>
            <a:cxnSpLocks/>
          </p:cNvCxnSpPr>
          <p:nvPr/>
        </p:nvCxnSpPr>
        <p:spPr>
          <a:xfrm>
            <a:off x="-4794" y="6168684"/>
            <a:ext cx="5507716" cy="0"/>
          </a:xfrm>
          <a:prstGeom prst="line">
            <a:avLst/>
          </a:prstGeom>
          <a:ln w="38100">
            <a:solidFill>
              <a:srgbClr val="F9B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e 18">
            <a:extLst>
              <a:ext uri="{FF2B5EF4-FFF2-40B4-BE49-F238E27FC236}">
                <a16:creationId xmlns:a16="http://schemas.microsoft.com/office/drawing/2014/main" id="{1C77A1A8-BF72-9024-79F6-80AF8FC5E535}"/>
              </a:ext>
            </a:extLst>
          </p:cNvPr>
          <p:cNvSpPr/>
          <p:nvPr/>
        </p:nvSpPr>
        <p:spPr>
          <a:xfrm>
            <a:off x="147019" y="1390586"/>
            <a:ext cx="720000" cy="720000"/>
          </a:xfrm>
          <a:prstGeom prst="ellipse">
            <a:avLst/>
          </a:prstGeom>
          <a:solidFill>
            <a:srgbClr val="F9B000"/>
          </a:solidFill>
          <a:ln>
            <a:solidFill>
              <a:srgbClr val="F9B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26" name="Immagine 25" descr="Immagine che contiene trasporto, natante, nave, acqua  Il contenuto generato dall'IA potrebbe non essere corretto.">
            <a:extLst>
              <a:ext uri="{FF2B5EF4-FFF2-40B4-BE49-F238E27FC236}">
                <a16:creationId xmlns:a16="http://schemas.microsoft.com/office/drawing/2014/main" id="{739E70C0-11FB-FC36-8DBA-7EEF63B9BF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8" r="18145" b="25753"/>
          <a:stretch/>
        </p:blipFill>
        <p:spPr>
          <a:xfrm>
            <a:off x="3526556" y="7938685"/>
            <a:ext cx="3205129" cy="181491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2CDD32A-AA1E-9D76-A7EE-EDD2B1F94B87}"/>
              </a:ext>
            </a:extLst>
          </p:cNvPr>
          <p:cNvSpPr txBox="1"/>
          <p:nvPr/>
        </p:nvSpPr>
        <p:spPr>
          <a:xfrm>
            <a:off x="93774" y="1546839"/>
            <a:ext cx="82648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normalizeH="0" noProof="0">
                <a:solidFill>
                  <a:schemeClr val="bg1"/>
                </a:solidFill>
                <a:latin typeface="Poppins"/>
                <a:cs typeface="Poppins"/>
                <a:sym typeface="Poppins"/>
              </a:rPr>
              <a:t>NUEVO </a:t>
            </a:r>
            <a:r>
              <a:rPr kumimoji="0" lang="es-ES" sz="900" normalizeH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/>
                <a:cs typeface="Poppins"/>
                <a:sym typeface="Poppins"/>
              </a:rPr>
              <a:t>ITINERARIO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44F08AD-1A32-442C-F567-364E549275E4}"/>
              </a:ext>
            </a:extLst>
          </p:cNvPr>
          <p:cNvSpPr txBox="1"/>
          <p:nvPr/>
        </p:nvSpPr>
        <p:spPr>
          <a:xfrm>
            <a:off x="139644" y="2339953"/>
            <a:ext cx="521884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700" i="1" dirty="0">
                <a:solidFill>
                  <a:srgbClr val="505A57"/>
                </a:solidFill>
                <a:latin typeface="Poppins"/>
                <a:cs typeface="Poppins"/>
                <a:sym typeface="Poppins"/>
              </a:rPr>
              <a:t>Precios por persona, excluidos los gastos de servicio.</a:t>
            </a:r>
            <a:endParaRPr lang="it-IT" sz="700" i="1" dirty="0">
              <a:solidFill>
                <a:srgbClr val="505A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887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d70e35-30a4-4219-a2ac-5bcfa0c3191e" xsi:nil="true"/>
    <lcf76f155ced4ddcb4097134ff3c332f xmlns="b5a36d75-0e20-481a-beb0-092d4cb9d837">
      <Terms xmlns="http://schemas.microsoft.com/office/infopath/2007/PartnerControls"/>
    </lcf76f155ced4ddcb4097134ff3c332f>
    <Wave xmlns="b5a36d75-0e20-481a-beb0-092d4cb9d837" xsi:nil="true"/>
    <_Flow_SignoffStatus xmlns="b5a36d75-0e20-481a-beb0-092d4cb9d837" xsi:nil="true"/>
    <Year xmlns="b5a36d75-0e20-481a-beb0-092d4cb9d837" xsi:nil="true"/>
    <Market xmlns="b5a36d75-0e20-481a-beb0-092d4cb9d83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D8B3A459D9E640BAB43A43F601AD6C" ma:contentTypeVersion="23" ma:contentTypeDescription="Create a new document." ma:contentTypeScope="" ma:versionID="8d9c3fd9435ad9d1f9dc152a36789ce2">
  <xsd:schema xmlns:xsd="http://www.w3.org/2001/XMLSchema" xmlns:xs="http://www.w3.org/2001/XMLSchema" xmlns:p="http://schemas.microsoft.com/office/2006/metadata/properties" xmlns:ns2="b5a36d75-0e20-481a-beb0-092d4cb9d837" xmlns:ns3="fed70e35-30a4-4219-a2ac-5bcfa0c3191e" targetNamespace="http://schemas.microsoft.com/office/2006/metadata/properties" ma:root="true" ma:fieldsID="d477f88ef047708d263659ecef1ac653" ns2:_="" ns3:_="">
    <xsd:import namespace="b5a36d75-0e20-481a-beb0-092d4cb9d837"/>
    <xsd:import namespace="fed70e35-30a4-4219-a2ac-5bcfa0c319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arket" minOccurs="0"/>
                <xsd:element ref="ns2:Wave" minOccurs="0"/>
                <xsd:element ref="ns2:Year" minOccurs="0"/>
                <xsd:element ref="ns2:_Flow_SignoffStatu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a36d75-0e20-481a-beb0-092d4cb9d8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431271b3-10d3-457a-b0bf-938de0352f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arket" ma:index="25" nillable="true" ma:displayName="Market" ma:description="External key to filter documents" ma:format="Dropdown" ma:internalName="Market">
      <xsd:simpleType>
        <xsd:restriction base="dms:Text">
          <xsd:maxLength value="255"/>
        </xsd:restriction>
      </xsd:simpleType>
    </xsd:element>
    <xsd:element name="Wave" ma:index="26" nillable="true" ma:displayName="Wave" ma:description="External key for the Wave" ma:format="Dropdown" ma:internalName="Wave">
      <xsd:simpleType>
        <xsd:restriction base="dms:Text">
          <xsd:maxLength value="255"/>
        </xsd:restriction>
      </xsd:simpleType>
    </xsd:element>
    <xsd:element name="Year" ma:index="27" nillable="true" ma:displayName="Year" ma:description="External key for the year" ma:format="Dropdown" ma:internalName="Year" ma:percentage="FALSE">
      <xsd:simpleType>
        <xsd:restriction base="dms:Number"/>
      </xsd:simpleType>
    </xsd:element>
    <xsd:element name="_Flow_SignoffStatus" ma:index="28" nillable="true" ma:displayName="Sign-off status" ma:internalName="Sign_x002d_off_x0020_status">
      <xsd:simpleType>
        <xsd:restriction base="dms:Text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d70e35-30a4-4219-a2ac-5bcfa0c3191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2424396-0120-45c7-8e2a-0c1da1101a0d}" ma:internalName="TaxCatchAll" ma:showField="CatchAllData" ma:web="fed70e35-30a4-4219-a2ac-5bcfa0c319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CF8771-B8C6-41D3-9C6F-D3D67ED52152}">
  <ds:schemaRefs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349d15f1-656b-4ca3-b197-416ced705e82"/>
    <ds:schemaRef ds:uri="503dd54a-a79d-4d02-9c29-4da576392d9b"/>
    <ds:schemaRef ds:uri="fed70e35-30a4-4219-a2ac-5bcfa0c3191e"/>
    <ds:schemaRef ds:uri="b5a36d75-0e20-481a-beb0-092d4cb9d837"/>
  </ds:schemaRefs>
</ds:datastoreItem>
</file>

<file path=customXml/itemProps2.xml><?xml version="1.0" encoding="utf-8"?>
<ds:datastoreItem xmlns:ds="http://schemas.openxmlformats.org/officeDocument/2006/customXml" ds:itemID="{54F810A1-A4C6-483F-9078-A49F4E575B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0C640C-30D9-403C-ACC1-65AF0E11CA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5a36d75-0e20-481a-beb0-092d4cb9d837"/>
    <ds:schemaRef ds:uri="fed70e35-30a4-4219-a2ac-5bcfa0c319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686</Words>
  <Application>Microsoft Office PowerPoint</Application>
  <PresentationFormat>A4 Paper (210x297 mm)</PresentationFormat>
  <Paragraphs>101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Tema di Office</vt:lpstr>
      <vt:lpstr>PowerPoint Presentation</vt:lpstr>
      <vt:lpstr>PowerPoint Presentation</vt:lpstr>
    </vt:vector>
  </TitlesOfParts>
  <Company>Costa Crociere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Barbara Cosimo (Costa)</dc:creator>
  <cp:lastModifiedBy>Barbara Cosimo (Costa)</cp:lastModifiedBy>
  <cp:revision>8</cp:revision>
  <dcterms:created xsi:type="dcterms:W3CDTF">2025-05-05T12:27:16Z</dcterms:created>
  <dcterms:modified xsi:type="dcterms:W3CDTF">2025-07-14T20:25:30Z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0x01010007D8B3A459D9E640BAB43A43F601AD6C</vt:lpwstr>
  </property>
  <property fmtid="{D5CDD505-2E9C-101B-9397-08002B2CF9AE}" pid="3" name="MediaServiceImageTags">
    <vt:lpwstr/>
  </property>
</Properties>
</file>